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4">
          <p15:clr>
            <a:srgbClr val="A4A3A4"/>
          </p15:clr>
        </p15:guide>
        <p15:guide id="2" pos="38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B"/>
    <a:srgbClr val="006BA5"/>
    <a:srgbClr val="71C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90" d="100"/>
          <a:sy n="90" d="100"/>
        </p:scale>
        <p:origin x="-36" y="-708"/>
      </p:cViewPr>
      <p:guideLst>
        <p:guide orient="horz" pos="2114"/>
        <p:guide pos="386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anpreet%20Singh\Downloads\FINAL%20master%20chart%20for%20Adult%20and%20Paeds%20NBM%20audit%20for%20presentation.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r>
              <a:rPr lang="en-GB" sz="600"/>
              <a:t>Patients knowledge about standard fasting(%)</a:t>
            </a:r>
          </a:p>
        </c:rich>
      </c:tx>
      <c:overlay val="0"/>
      <c:spPr>
        <a:noFill/>
        <a:ln>
          <a:noFill/>
        </a:ln>
        <a:effectLst/>
      </c:spPr>
      <c:txPr>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'[FINAL master chart for Adult and Paeds NBM audit for presentation.xlsx]Sheet6'!$A$3</c:f>
              <c:strCache>
                <c:ptCount val="1"/>
                <c:pt idx="0">
                  <c:v>Don't know</c:v>
                </c:pt>
              </c:strCache>
            </c:strRef>
          </c:tx>
          <c:spPr>
            <a:solidFill>
              <a:schemeClr val="accent1"/>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presentation.xlsx]Sheet6'!$B$2:$I$2</c:f>
              <c:strCache>
                <c:ptCount val="8"/>
                <c:pt idx="0">
                  <c:v>Black tea</c:v>
                </c:pt>
                <c:pt idx="1">
                  <c:v>Coffee</c:v>
                </c:pt>
                <c:pt idx="2">
                  <c:v>Diluted juice</c:v>
                </c:pt>
                <c:pt idx="3">
                  <c:v>Juice</c:v>
                </c:pt>
                <c:pt idx="4">
                  <c:v>Milk</c:v>
                </c:pt>
                <c:pt idx="5">
                  <c:v>Plain water</c:v>
                </c:pt>
                <c:pt idx="6">
                  <c:v>Sweets</c:v>
                </c:pt>
                <c:pt idx="7">
                  <c:v>Solid </c:v>
                </c:pt>
              </c:strCache>
            </c:strRef>
          </c:cat>
          <c:val>
            <c:numRef>
              <c:f>'[FINAL master chart for Adult and Paeds NBM audit for presentation.xlsx]Sheet6'!$B$3:$I$3</c:f>
              <c:numCache>
                <c:formatCode>General</c:formatCode>
                <c:ptCount val="8"/>
                <c:pt idx="0">
                  <c:v>87.5</c:v>
                </c:pt>
                <c:pt idx="1">
                  <c:v>92.5</c:v>
                </c:pt>
                <c:pt idx="2">
                  <c:v>91</c:v>
                </c:pt>
                <c:pt idx="3">
                  <c:v>89</c:v>
                </c:pt>
                <c:pt idx="4">
                  <c:v>83.5</c:v>
                </c:pt>
                <c:pt idx="5">
                  <c:v>39.5</c:v>
                </c:pt>
                <c:pt idx="6">
                  <c:v>86</c:v>
                </c:pt>
                <c:pt idx="7">
                  <c:v>76.5</c:v>
                </c:pt>
              </c:numCache>
            </c:numRef>
          </c:val>
          <c:extLst>
            <c:ext xmlns:c16="http://schemas.microsoft.com/office/drawing/2014/chart" uri="{C3380CC4-5D6E-409C-BE32-E72D297353CC}">
              <c16:uniqueId val="{00000000-686B-4630-B39E-B702DEFE7991}"/>
            </c:ext>
          </c:extLst>
        </c:ser>
        <c:ser>
          <c:idx val="1"/>
          <c:order val="1"/>
          <c:tx>
            <c:strRef>
              <c:f>'[FINAL master chart for Adult and Paeds NBM audit for presentation.xlsx]Sheet6'!$A$4</c:f>
              <c:strCache>
                <c:ptCount val="1"/>
                <c:pt idx="0">
                  <c:v>Know standard</c:v>
                </c:pt>
              </c:strCache>
            </c:strRef>
          </c:tx>
          <c:spPr>
            <a:solidFill>
              <a:schemeClr val="accent2"/>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presentation.xlsx]Sheet6'!$B$2:$I$2</c:f>
              <c:strCache>
                <c:ptCount val="8"/>
                <c:pt idx="0">
                  <c:v>Black tea</c:v>
                </c:pt>
                <c:pt idx="1">
                  <c:v>Coffee</c:v>
                </c:pt>
                <c:pt idx="2">
                  <c:v>Diluted juice</c:v>
                </c:pt>
                <c:pt idx="3">
                  <c:v>Juice</c:v>
                </c:pt>
                <c:pt idx="4">
                  <c:v>Milk</c:v>
                </c:pt>
                <c:pt idx="5">
                  <c:v>Plain water</c:v>
                </c:pt>
                <c:pt idx="6">
                  <c:v>Sweets</c:v>
                </c:pt>
                <c:pt idx="7">
                  <c:v>Solid </c:v>
                </c:pt>
              </c:strCache>
            </c:strRef>
          </c:cat>
          <c:val>
            <c:numRef>
              <c:f>'[FINAL master chart for Adult and Paeds NBM audit for presentation.xlsx]Sheet6'!$B$4:$I$4</c:f>
              <c:numCache>
                <c:formatCode>General</c:formatCode>
                <c:ptCount val="8"/>
                <c:pt idx="0">
                  <c:v>12.5</c:v>
                </c:pt>
                <c:pt idx="1">
                  <c:v>7.5</c:v>
                </c:pt>
                <c:pt idx="2">
                  <c:v>9</c:v>
                </c:pt>
                <c:pt idx="3">
                  <c:v>11</c:v>
                </c:pt>
                <c:pt idx="4">
                  <c:v>19.5</c:v>
                </c:pt>
                <c:pt idx="5">
                  <c:v>60.5</c:v>
                </c:pt>
                <c:pt idx="6">
                  <c:v>14</c:v>
                </c:pt>
                <c:pt idx="7">
                  <c:v>23.5</c:v>
                </c:pt>
              </c:numCache>
            </c:numRef>
          </c:val>
          <c:extLst>
            <c:ext xmlns:c16="http://schemas.microsoft.com/office/drawing/2014/chart" uri="{C3380CC4-5D6E-409C-BE32-E72D297353CC}">
              <c16:uniqueId val="{00000001-686B-4630-B39E-B702DEFE7991}"/>
            </c:ext>
          </c:extLst>
        </c:ser>
        <c:dLbls>
          <c:showLegendKey val="0"/>
          <c:showVal val="1"/>
          <c:showCatName val="0"/>
          <c:showSerName val="0"/>
          <c:showPercent val="0"/>
          <c:showBubbleSize val="0"/>
        </c:dLbls>
        <c:gapWidth val="219"/>
        <c:overlap val="-27"/>
        <c:axId val="2031716160"/>
        <c:axId val="2031719424"/>
      </c:barChart>
      <c:catAx>
        <c:axId val="203171616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2031719424"/>
        <c:crosses val="autoZero"/>
        <c:auto val="1"/>
        <c:lblAlgn val="ctr"/>
        <c:lblOffset val="100"/>
        <c:noMultiLvlLbl val="0"/>
      </c:catAx>
      <c:valAx>
        <c:axId val="2031719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2031716160"/>
        <c:crosses val="autoZero"/>
        <c:crossBetween val="between"/>
      </c:valAx>
      <c:spPr>
        <a:noFill/>
        <a:ln>
          <a:noFill/>
        </a:ln>
        <a:effectLst/>
      </c:spPr>
    </c:plotArea>
    <c:legend>
      <c:legendPos val="b"/>
      <c:overlay val="0"/>
      <c:spPr>
        <a:noFill/>
        <a:ln>
          <a:noFill/>
        </a:ln>
        <a:effectLst/>
      </c:spPr>
      <c:txPr>
        <a:bodyPr rot="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r>
              <a:rPr lang="en-GB" sz="600" dirty="0"/>
              <a:t>Diabetics on medications (%)</a:t>
            </a:r>
          </a:p>
        </c:rich>
      </c:tx>
      <c:layout>
        <c:manualLayout>
          <c:xMode val="edge"/>
          <c:yMode val="edge"/>
          <c:x val="0.12407554340353306"/>
          <c:y val="4.7702979464242956E-2"/>
        </c:manualLayout>
      </c:layout>
      <c:overlay val="0"/>
      <c:spPr>
        <a:noFill/>
        <a:ln>
          <a:noFill/>
        </a:ln>
        <a:effectLst/>
      </c:spPr>
      <c:txPr>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723-4DA2-A2B7-9798E1B60F2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723-4DA2-A2B7-9798E1B60F2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723-4DA2-A2B7-9798E1B60F2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723-4DA2-A2B7-9798E1B60F25}"/>
              </c:ext>
            </c:extLst>
          </c:dPt>
          <c:dLbls>
            <c:dLbl>
              <c:idx val="0"/>
              <c:layout>
                <c:manualLayout>
                  <c:x val="1.43491709939014E-2"/>
                  <c:y val="5.575922127257119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723-4DA2-A2B7-9798E1B60F25}"/>
                </c:ext>
              </c:extLst>
            </c:dLbl>
            <c:dLbl>
              <c:idx val="1"/>
              <c:layout>
                <c:manualLayout>
                  <c:x val="-3.2469482814009E-2"/>
                  <c:y val="2.8050917079104699E-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723-4DA2-A2B7-9798E1B60F25}"/>
                </c:ext>
              </c:extLst>
            </c:dLbl>
            <c:dLbl>
              <c:idx val="2"/>
              <c:layout>
                <c:manualLayout>
                  <c:x val="-4.2701347052097403E-2"/>
                  <c:y val="1.596469043729590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723-4DA2-A2B7-9798E1B60F25}"/>
                </c:ext>
              </c:extLst>
            </c:dLbl>
            <c:dLbl>
              <c:idx val="3"/>
              <c:layout>
                <c:manualLayout>
                  <c:x val="1.09322225033657E-2"/>
                  <c:y val="3.573240362568969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723-4DA2-A2B7-9798E1B60F25}"/>
                </c:ext>
              </c:extLst>
            </c:dLbl>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'[FINAL master chart for Adult and Paeds NBM audit for presentation.xlsx]Sheet6'!$F$31:$F$34</c:f>
              <c:strCache>
                <c:ptCount val="4"/>
                <c:pt idx="0">
                  <c:v>Metformin</c:v>
                </c:pt>
                <c:pt idx="1">
                  <c:v>Insulin</c:v>
                </c:pt>
                <c:pt idx="2">
                  <c:v>Diet control</c:v>
                </c:pt>
                <c:pt idx="3">
                  <c:v>Not taking any medicine</c:v>
                </c:pt>
              </c:strCache>
            </c:strRef>
          </c:cat>
          <c:val>
            <c:numRef>
              <c:f>'[FINAL master chart for Adult and Paeds NBM audit for presentation.xlsx]Sheet6'!$G$31:$G$34</c:f>
              <c:numCache>
                <c:formatCode>General</c:formatCode>
                <c:ptCount val="4"/>
                <c:pt idx="0">
                  <c:v>62.5</c:v>
                </c:pt>
                <c:pt idx="1">
                  <c:v>25</c:v>
                </c:pt>
                <c:pt idx="2">
                  <c:v>8.3000000000000007</c:v>
                </c:pt>
                <c:pt idx="3">
                  <c:v>4.2</c:v>
                </c:pt>
              </c:numCache>
            </c:numRef>
          </c:val>
          <c:extLst>
            <c:ext xmlns:c16="http://schemas.microsoft.com/office/drawing/2014/chart" uri="{C3380CC4-5D6E-409C-BE32-E72D297353CC}">
              <c16:uniqueId val="{00000008-8723-4DA2-A2B7-9798E1B60F25}"/>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312294455627214"/>
          <c:y val="0.17093630243688981"/>
          <c:w val="0.34393673685135889"/>
          <c:h val="0.79318598621684389"/>
        </c:manualLayout>
      </c:layout>
      <c:overlay val="0"/>
      <c:spPr>
        <a:noFill/>
        <a:ln>
          <a:noFill/>
        </a:ln>
        <a:effectLst/>
      </c:spPr>
      <c:txPr>
        <a:bodyPr rot="0" spcFirstLastPara="0" vertOverflow="ellipsis" vert="horz" wrap="square" anchor="ctr" anchorCtr="1"/>
        <a:lstStyle/>
        <a:p>
          <a:pPr>
            <a:defRPr lang="en-US" sz="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r>
              <a:rPr lang="en-GB" sz="600"/>
              <a:t>Reason why didn't drink water 2 hrs before surgery</a:t>
            </a:r>
          </a:p>
        </c:rich>
      </c:tx>
      <c:overlay val="0"/>
      <c:spPr>
        <a:noFill/>
        <a:ln>
          <a:noFill/>
        </a:ln>
        <a:effectLst/>
      </c:spPr>
      <c:txPr>
        <a:bodyPr rot="0" spcFirstLastPara="0" vertOverflow="ellipsis" vert="horz" wrap="square" anchor="ctr" anchorCtr="1"/>
        <a:lstStyle/>
        <a:p>
          <a:pPr defTabSz="914400">
            <a:defRPr lang="en-US" sz="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130217872742385"/>
          <c:y val="0.27704716071370894"/>
          <c:w val="0.84610429629161132"/>
          <c:h val="0.35743538813943598"/>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presentation.xlsx]Sheet7'!$A$34:$A$40</c:f>
              <c:strCache>
                <c:ptCount val="7"/>
                <c:pt idx="0">
                  <c:v>Hold by anaesthetist</c:v>
                </c:pt>
                <c:pt idx="1">
                  <c:v>Sx duration &lt;1 hr</c:v>
                </c:pt>
                <c:pt idx="2">
                  <c:v>Forget administering fluids</c:v>
                </c:pt>
                <c:pt idx="3">
                  <c:v>Patient declined fluids</c:v>
                </c:pt>
                <c:pt idx="4">
                  <c:v>First on list</c:v>
                </c:pt>
                <c:pt idx="5">
                  <c:v>Shortlist no instructions</c:v>
                </c:pt>
                <c:pt idx="6">
                  <c:v>Patient next on the list</c:v>
                </c:pt>
              </c:strCache>
            </c:strRef>
          </c:cat>
          <c:val>
            <c:numRef>
              <c:f>'[FINAL master chart for Adult and Paeds NBM audit for presentation.xlsx]Sheet7'!$B$34:$B$40</c:f>
              <c:numCache>
                <c:formatCode>General</c:formatCode>
                <c:ptCount val="7"/>
              </c:numCache>
            </c:numRef>
          </c:val>
          <c:extLst>
            <c:ext xmlns:c16="http://schemas.microsoft.com/office/drawing/2014/chart" uri="{C3380CC4-5D6E-409C-BE32-E72D297353CC}">
              <c16:uniqueId val="{00000000-ACDA-4DA8-8555-C5FD5464FE1E}"/>
            </c:ext>
          </c:extLst>
        </c:ser>
        <c:ser>
          <c:idx val="1"/>
          <c:order val="1"/>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presentation.xlsx]Sheet7'!$A$34:$A$40</c:f>
              <c:strCache>
                <c:ptCount val="7"/>
                <c:pt idx="0">
                  <c:v>Hold by anaesthetist</c:v>
                </c:pt>
                <c:pt idx="1">
                  <c:v>Sx duration &lt;1 hr</c:v>
                </c:pt>
                <c:pt idx="2">
                  <c:v>Forget administering fluids</c:v>
                </c:pt>
                <c:pt idx="3">
                  <c:v>Patient declined fluids</c:v>
                </c:pt>
                <c:pt idx="4">
                  <c:v>First on list</c:v>
                </c:pt>
                <c:pt idx="5">
                  <c:v>Shortlist no instructions</c:v>
                </c:pt>
                <c:pt idx="6">
                  <c:v>Patient next on the list</c:v>
                </c:pt>
              </c:strCache>
            </c:strRef>
          </c:cat>
          <c:val>
            <c:numRef>
              <c:f>'[FINAL master chart for Adult and Paeds NBM audit for presentation.xlsx]Sheet7'!$C$34:$C$40</c:f>
              <c:numCache>
                <c:formatCode>General</c:formatCode>
                <c:ptCount val="7"/>
                <c:pt idx="0">
                  <c:v>44</c:v>
                </c:pt>
                <c:pt idx="1">
                  <c:v>30.9</c:v>
                </c:pt>
                <c:pt idx="2">
                  <c:v>4.2</c:v>
                </c:pt>
                <c:pt idx="3">
                  <c:v>11.9</c:v>
                </c:pt>
                <c:pt idx="4">
                  <c:v>3</c:v>
                </c:pt>
                <c:pt idx="5">
                  <c:v>1.2</c:v>
                </c:pt>
                <c:pt idx="6">
                  <c:v>4.8</c:v>
                </c:pt>
              </c:numCache>
            </c:numRef>
          </c:val>
          <c:extLst>
            <c:ext xmlns:c16="http://schemas.microsoft.com/office/drawing/2014/chart" uri="{C3380CC4-5D6E-409C-BE32-E72D297353CC}">
              <c16:uniqueId val="{00000001-ACDA-4DA8-8555-C5FD5464FE1E}"/>
            </c:ext>
          </c:extLst>
        </c:ser>
        <c:dLbls>
          <c:dLblPos val="outEnd"/>
          <c:showLegendKey val="0"/>
          <c:showVal val="1"/>
          <c:showCatName val="0"/>
          <c:showSerName val="0"/>
          <c:showPercent val="0"/>
          <c:showBubbleSize val="0"/>
        </c:dLbls>
        <c:gapWidth val="150"/>
        <c:axId val="2031718336"/>
        <c:axId val="2031723776"/>
      </c:barChart>
      <c:catAx>
        <c:axId val="203171833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460" b="0" i="0" u="none" strike="noStrike" kern="1200" baseline="0">
                <a:solidFill>
                  <a:schemeClr val="tx1">
                    <a:lumMod val="65000"/>
                    <a:lumOff val="35000"/>
                  </a:schemeClr>
                </a:solidFill>
                <a:latin typeface="+mn-lt"/>
                <a:ea typeface="+mn-ea"/>
                <a:cs typeface="+mn-cs"/>
              </a:defRPr>
            </a:pPr>
            <a:endParaRPr lang="en-US"/>
          </a:p>
        </c:txPr>
        <c:crossAx val="2031723776"/>
        <c:crossesAt val="0"/>
        <c:auto val="1"/>
        <c:lblAlgn val="ctr"/>
        <c:lblOffset val="100"/>
        <c:noMultiLvlLbl val="0"/>
      </c:catAx>
      <c:valAx>
        <c:axId val="20317237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2031718336"/>
        <c:crosses val="autoZero"/>
        <c:crossBetween val="between"/>
        <c:majorUnit val="20"/>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r>
              <a:rPr lang="en-GB" sz="600" dirty="0"/>
              <a:t>If Diabetic, were they 1st on list</a:t>
            </a:r>
          </a:p>
          <a:p>
            <a:pPr defTabSz="914400">
              <a:defRPr/>
            </a:pPr>
            <a:r>
              <a:rPr lang="en-GB" dirty="0"/>
              <a:t>
</a:t>
            </a:r>
          </a:p>
        </c:rich>
      </c:tx>
      <c:layout>
        <c:manualLayout>
          <c:xMode val="edge"/>
          <c:yMode val="edge"/>
          <c:x val="9.4023789744327554E-2"/>
          <c:y val="2.066235235371253E-2"/>
        </c:manualLayout>
      </c:layout>
      <c:overlay val="0"/>
      <c:spPr>
        <a:noFill/>
        <a:ln>
          <a:noFill/>
        </a:ln>
        <a:effectLst/>
      </c:spPr>
      <c:txPr>
        <a:bodyPr rot="0" spcFirstLastPara="0" vertOverflow="ellipsis" vert="horz" wrap="square" anchor="ctr" anchorCtr="1"/>
        <a:lstStyle/>
        <a:p>
          <a:pPr defTabSz="914400">
            <a:defRPr lang="en-US"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465732866433199"/>
          <c:y val="0.23781676413255401"/>
          <c:w val="0.28931132232783102"/>
          <c:h val="0.67641325536062402"/>
        </c:manualLayout>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8F83-4203-AA4B-707D36EE44CC}"/>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8F83-4203-AA4B-707D36EE44CC}"/>
              </c:ext>
            </c:extLst>
          </c:dPt>
          <c:dLbls>
            <c:dLbl>
              <c:idx val="0"/>
              <c:layout>
                <c:manualLayout>
                  <c:x val="3.2784683042391002E-2"/>
                  <c:y val="-8.3463311515165495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F83-4203-AA4B-707D36EE44CC}"/>
                </c:ext>
              </c:extLst>
            </c:dLbl>
            <c:dLbl>
              <c:idx val="1"/>
              <c:layout>
                <c:manualLayout>
                  <c:x val="1.69068259069254E-2"/>
                  <c:y val="-4.5064968659265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F83-4203-AA4B-707D36EE44CC}"/>
                </c:ext>
              </c:extLst>
            </c:dLbl>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'[FINAL master chart for Adult and Paeds NBM audit for presentation.xlsx]Sheet7'!$W$32:$W$33</c:f>
              <c:strCache>
                <c:ptCount val="2"/>
                <c:pt idx="0">
                  <c:v>N</c:v>
                </c:pt>
                <c:pt idx="1">
                  <c:v>Y</c:v>
                </c:pt>
              </c:strCache>
            </c:strRef>
          </c:cat>
          <c:val>
            <c:numRef>
              <c:f>'[FINAL master chart for Adult and Paeds NBM audit for presentation.xlsx]Sheet7'!$X$32:$X$33</c:f>
              <c:numCache>
                <c:formatCode>General</c:formatCode>
                <c:ptCount val="2"/>
                <c:pt idx="0">
                  <c:v>71.400000000000006</c:v>
                </c:pt>
                <c:pt idx="1">
                  <c:v>28.6</c:v>
                </c:pt>
              </c:numCache>
            </c:numRef>
          </c:val>
          <c:extLst>
            <c:ext xmlns:c16="http://schemas.microsoft.com/office/drawing/2014/chart" uri="{C3380CC4-5D6E-409C-BE32-E72D297353CC}">
              <c16:uniqueId val="{00000004-8F83-4203-AA4B-707D36EE44CC}"/>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7350966023269954"/>
          <c:y val="0.26173563426319196"/>
          <c:w val="0.25576156420121499"/>
          <c:h val="0.49494945284697139"/>
        </c:manualLayout>
      </c:layout>
      <c:overlay val="0"/>
      <c:spPr>
        <a:noFill/>
        <a:ln>
          <a:noFill/>
        </a:ln>
        <a:effectLst/>
      </c:spPr>
      <c:txPr>
        <a:bodyPr rot="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t" anchorCtr="0"/>
          <a:lstStyle/>
          <a:p>
            <a:pPr defTabSz="914400">
              <a:defRPr lang="en-US" sz="600" b="0" i="0" u="none" strike="noStrike" kern="1200" spc="0" baseline="0">
                <a:solidFill>
                  <a:schemeClr val="tx1">
                    <a:lumMod val="65000"/>
                    <a:lumOff val="35000"/>
                  </a:schemeClr>
                </a:solidFill>
                <a:latin typeface="+mn-lt"/>
                <a:ea typeface="+mn-ea"/>
                <a:cs typeface="+mn-cs"/>
              </a:defRPr>
            </a:pPr>
            <a:r>
              <a:rPr lang="en-GB" sz="600"/>
              <a:t>Reasons for Diabetic but not 1st on list (%)	</a:t>
            </a:r>
          </a:p>
          <a:p>
            <a:pPr defTabSz="914400">
              <a:defRPr sz="600"/>
            </a:pPr>
            <a:r>
              <a:rPr lang="en-GB" sz="600"/>
              <a:t>
</a:t>
            </a:r>
          </a:p>
        </c:rich>
      </c:tx>
      <c:layout>
        <c:manualLayout>
          <c:xMode val="edge"/>
          <c:yMode val="edge"/>
          <c:x val="0.11221198027412016"/>
          <c:y val="7.3348422577641193E-3"/>
        </c:manualLayout>
      </c:layout>
      <c:overlay val="0"/>
      <c:spPr>
        <a:noFill/>
        <a:ln>
          <a:noFill/>
        </a:ln>
        <a:effectLst/>
      </c:spPr>
      <c:txPr>
        <a:bodyPr rot="0" spcFirstLastPara="0" vertOverflow="ellipsis" vert="horz" wrap="square" anchor="t" anchorCtr="0"/>
        <a:lstStyle/>
        <a:p>
          <a:pPr defTabSz="914400">
            <a:defRPr lang="en-US" sz="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2235817575083403E-2"/>
          <c:y val="0.16845965770171101"/>
          <c:w val="0.90717463848720803"/>
          <c:h val="0.60205378973105095"/>
        </c:manualLayout>
      </c:layout>
      <c:barChart>
        <c:barDir val="col"/>
        <c:grouping val="clustered"/>
        <c:varyColors val="0"/>
        <c:ser>
          <c:idx val="0"/>
          <c:order val="0"/>
          <c:spPr>
            <a:solidFill>
              <a:schemeClr val="accent1"/>
            </a:solidFill>
            <a:ln>
              <a:noFill/>
            </a:ln>
            <a:effectLst/>
          </c:spPr>
          <c:invertIfNegative val="0"/>
          <c:cat>
            <c:strRef>
              <c:f>'[FINAL master chart for Adult and Paeds NBM audit for presentation.xlsx]Sheet7'!$AG$32:$AG$34</c:f>
              <c:strCache>
                <c:ptCount val="3"/>
                <c:pt idx="0">
                  <c:v>2nd on the list</c:v>
                </c:pt>
                <c:pt idx="1">
                  <c:v>Surgeon changed order</c:v>
                </c:pt>
                <c:pt idx="2">
                  <c:v>Other DM patients ahead</c:v>
                </c:pt>
              </c:strCache>
            </c:strRef>
          </c:cat>
          <c:val>
            <c:numRef>
              <c:f>'[FINAL master chart for Adult and Paeds NBM audit for presentation.xlsx]Sheet7'!$AH$32:$AH$34</c:f>
              <c:numCache>
                <c:formatCode>General</c:formatCode>
                <c:ptCount val="3"/>
                <c:pt idx="0">
                  <c:v>0</c:v>
                </c:pt>
              </c:numCache>
            </c:numRef>
          </c:val>
          <c:extLst>
            <c:ext xmlns:c16="http://schemas.microsoft.com/office/drawing/2014/chart" uri="{C3380CC4-5D6E-409C-BE32-E72D297353CC}">
              <c16:uniqueId val="{00000000-F3C2-4FF0-8CE0-24FD29C59DF3}"/>
            </c:ext>
          </c:extLst>
        </c:ser>
        <c:ser>
          <c:idx val="1"/>
          <c:order val="1"/>
          <c:spPr>
            <a:solidFill>
              <a:schemeClr val="accent6">
                <a:lumMod val="60000"/>
                <a:lumOff val="40000"/>
              </a:schemeClr>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presentation.xlsx]Sheet7'!$AG$32:$AG$34</c:f>
              <c:strCache>
                <c:ptCount val="3"/>
                <c:pt idx="0">
                  <c:v>2nd on the list</c:v>
                </c:pt>
                <c:pt idx="1">
                  <c:v>Surgeon changed order</c:v>
                </c:pt>
                <c:pt idx="2">
                  <c:v>Other DM patients ahead</c:v>
                </c:pt>
              </c:strCache>
            </c:strRef>
          </c:cat>
          <c:val>
            <c:numRef>
              <c:f>'[FINAL master chart for Adult and Paeds NBM audit for presentation.xlsx]Sheet7'!$AI$32:$AI$34</c:f>
              <c:numCache>
                <c:formatCode>General</c:formatCode>
                <c:ptCount val="3"/>
                <c:pt idx="0">
                  <c:v>30</c:v>
                </c:pt>
                <c:pt idx="1">
                  <c:v>30</c:v>
                </c:pt>
                <c:pt idx="2">
                  <c:v>40</c:v>
                </c:pt>
              </c:numCache>
            </c:numRef>
          </c:val>
          <c:extLst>
            <c:ext xmlns:c16="http://schemas.microsoft.com/office/drawing/2014/chart" uri="{C3380CC4-5D6E-409C-BE32-E72D297353CC}">
              <c16:uniqueId val="{00000001-F3C2-4FF0-8CE0-24FD29C59DF3}"/>
            </c:ext>
          </c:extLst>
        </c:ser>
        <c:dLbls>
          <c:showLegendKey val="0"/>
          <c:showVal val="0"/>
          <c:showCatName val="0"/>
          <c:showSerName val="0"/>
          <c:showPercent val="0"/>
          <c:showBubbleSize val="0"/>
        </c:dLbls>
        <c:gapWidth val="219"/>
        <c:overlap val="-27"/>
        <c:axId val="2031717248"/>
        <c:axId val="2031720512"/>
      </c:barChart>
      <c:catAx>
        <c:axId val="203171724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500" b="0" i="0" u="none" strike="noStrike" kern="1200" baseline="0">
                <a:solidFill>
                  <a:schemeClr val="tx1">
                    <a:lumMod val="65000"/>
                    <a:lumOff val="35000"/>
                  </a:schemeClr>
                </a:solidFill>
                <a:latin typeface="+mn-lt"/>
                <a:ea typeface="+mn-ea"/>
                <a:cs typeface="+mn-cs"/>
              </a:defRPr>
            </a:pPr>
            <a:endParaRPr lang="en-US"/>
          </a:p>
        </c:txPr>
        <c:crossAx val="2031720512"/>
        <c:crosses val="autoZero"/>
        <c:auto val="1"/>
        <c:lblAlgn val="ctr"/>
        <c:lblOffset val="100"/>
        <c:noMultiLvlLbl val="0"/>
      </c:catAx>
      <c:valAx>
        <c:axId val="203172051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600" b="0" i="0" u="none" strike="noStrike" kern="1200" baseline="0">
                <a:solidFill>
                  <a:schemeClr val="tx1">
                    <a:lumMod val="65000"/>
                    <a:lumOff val="35000"/>
                  </a:schemeClr>
                </a:solidFill>
                <a:latin typeface="+mn-lt"/>
                <a:ea typeface="+mn-ea"/>
                <a:cs typeface="+mn-cs"/>
              </a:defRPr>
            </a:pPr>
            <a:endParaRPr lang="en-US"/>
          </a:p>
        </c:txPr>
        <c:crossAx val="203171724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500" b="0" i="0" u="none" strike="noStrike" kern="1200" spc="0" baseline="0">
                <a:solidFill>
                  <a:schemeClr val="tx1">
                    <a:lumMod val="65000"/>
                    <a:lumOff val="35000"/>
                  </a:schemeClr>
                </a:solidFill>
                <a:latin typeface="+mn-lt"/>
                <a:ea typeface="+mn-ea"/>
                <a:cs typeface="+mn-cs"/>
              </a:defRPr>
            </a:pPr>
            <a:r>
              <a:rPr lang="en-GB" sz="500"/>
              <a:t>Reasons for prolonged fasting (%)</a:t>
            </a:r>
          </a:p>
        </c:rich>
      </c:tx>
      <c:overlay val="0"/>
      <c:spPr>
        <a:noFill/>
        <a:ln>
          <a:noFill/>
        </a:ln>
        <a:effectLst/>
      </c:spPr>
      <c:txPr>
        <a:bodyPr rot="0" spcFirstLastPara="0" vertOverflow="ellipsis" vert="horz" wrap="square" anchor="ctr" anchorCtr="1"/>
        <a:lstStyle/>
        <a:p>
          <a:pPr defTabSz="914400">
            <a:defRPr lang="en-US" sz="5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'[FINAL master chart for Adult and Paeds NBM audit for presentation.xlsx]Sheet7'!$AC$55:$AC$57</c:f>
              <c:strCache>
                <c:ptCount val="3"/>
                <c:pt idx="0">
                  <c:v>Changed order</c:v>
                </c:pt>
                <c:pt idx="1">
                  <c:v>Overan</c:v>
                </c:pt>
                <c:pt idx="2">
                  <c:v>misunderstood</c:v>
                </c:pt>
              </c:strCache>
            </c:strRef>
          </c:cat>
          <c:val>
            <c:numRef>
              <c:f>'[FINAL master chart for Adult and Paeds NBM audit for presentation.xlsx]Sheet7'!$AD$55:$AD$57</c:f>
              <c:numCache>
                <c:formatCode>General</c:formatCode>
                <c:ptCount val="3"/>
              </c:numCache>
            </c:numRef>
          </c:val>
          <c:extLst>
            <c:ext xmlns:c16="http://schemas.microsoft.com/office/drawing/2014/chart" uri="{C3380CC4-5D6E-409C-BE32-E72D297353CC}">
              <c16:uniqueId val="{00000000-CFA3-49C4-88EA-642F996FD9B7}"/>
            </c:ext>
          </c:extLst>
        </c:ser>
        <c:ser>
          <c:idx val="1"/>
          <c:order val="1"/>
          <c:spPr>
            <a:solidFill>
              <a:schemeClr val="accent2"/>
            </a:solidFill>
            <a:ln>
              <a:noFill/>
            </a:ln>
            <a:effectLst/>
          </c:spPr>
          <c:invertIfNegative val="0"/>
          <c:dLbls>
            <c:spPr>
              <a:noFill/>
              <a:ln>
                <a:noFill/>
              </a:ln>
              <a:effectLst/>
            </c:spPr>
            <c:txPr>
              <a:bodyPr rot="0" spcFirstLastPara="0" vertOverflow="ellipsis" vert="horz" wrap="square" lIns="38100" tIns="19050" rIns="38100" bIns="19050" anchor="ctr" anchorCtr="1"/>
              <a:lstStyle/>
              <a:p>
                <a:pPr>
                  <a:defRPr lang="en-US" sz="5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'[FINAL master chart for Adult and Paeds NBM audit for presentation.xlsx]Sheet7'!$AC$55:$AC$57</c:f>
              <c:strCache>
                <c:ptCount val="3"/>
                <c:pt idx="0">
                  <c:v>Changed order</c:v>
                </c:pt>
                <c:pt idx="1">
                  <c:v>Overan</c:v>
                </c:pt>
                <c:pt idx="2">
                  <c:v>misunderstood</c:v>
                </c:pt>
              </c:strCache>
            </c:strRef>
          </c:cat>
          <c:val>
            <c:numRef>
              <c:f>'[FINAL master chart for Adult and Paeds NBM audit for presentation.xlsx]Sheet7'!$AE$55:$AE$57</c:f>
              <c:numCache>
                <c:formatCode>General</c:formatCode>
                <c:ptCount val="3"/>
                <c:pt idx="0">
                  <c:v>31.25</c:v>
                </c:pt>
                <c:pt idx="1">
                  <c:v>18.75</c:v>
                </c:pt>
                <c:pt idx="2">
                  <c:v>50</c:v>
                </c:pt>
              </c:numCache>
            </c:numRef>
          </c:val>
          <c:extLst>
            <c:ext xmlns:c16="http://schemas.microsoft.com/office/drawing/2014/chart" uri="{C3380CC4-5D6E-409C-BE32-E72D297353CC}">
              <c16:uniqueId val="{00000001-CFA3-49C4-88EA-642F996FD9B7}"/>
            </c:ext>
          </c:extLst>
        </c:ser>
        <c:dLbls>
          <c:showLegendKey val="0"/>
          <c:showVal val="0"/>
          <c:showCatName val="0"/>
          <c:showSerName val="0"/>
          <c:showPercent val="0"/>
          <c:showBubbleSize val="0"/>
        </c:dLbls>
        <c:gapWidth val="150"/>
        <c:axId val="2031715072"/>
        <c:axId val="2031721056"/>
      </c:barChart>
      <c:catAx>
        <c:axId val="203171507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500" b="0" i="0" u="none" strike="noStrike" kern="1200" baseline="0">
                <a:solidFill>
                  <a:schemeClr val="tx1">
                    <a:lumMod val="65000"/>
                    <a:lumOff val="35000"/>
                  </a:schemeClr>
                </a:solidFill>
                <a:latin typeface="+mn-lt"/>
                <a:ea typeface="+mn-ea"/>
                <a:cs typeface="+mn-cs"/>
              </a:defRPr>
            </a:pPr>
            <a:endParaRPr lang="en-US"/>
          </a:p>
        </c:txPr>
        <c:crossAx val="2031721056"/>
        <c:crosses val="autoZero"/>
        <c:auto val="1"/>
        <c:lblAlgn val="ctr"/>
        <c:lblOffset val="100"/>
        <c:noMultiLvlLbl val="0"/>
      </c:catAx>
      <c:valAx>
        <c:axId val="203172105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500" b="0" i="0" u="none" strike="noStrike" kern="1200" baseline="0">
                <a:solidFill>
                  <a:schemeClr val="tx1">
                    <a:lumMod val="65000"/>
                    <a:lumOff val="35000"/>
                  </a:schemeClr>
                </a:solidFill>
                <a:latin typeface="+mn-lt"/>
                <a:ea typeface="+mn-ea"/>
                <a:cs typeface="+mn-cs"/>
              </a:defRPr>
            </a:pPr>
            <a:endParaRPr lang="en-US"/>
          </a:p>
        </c:txPr>
        <c:crossAx val="2031715072"/>
        <c:crosses val="autoZero"/>
        <c:crossBetween val="between"/>
        <c:majorUnit val="20"/>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4/18/2021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2471063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extLst>
      <p:ext uri="{BB962C8B-B14F-4D97-AF65-F5344CB8AC3E}">
        <p14:creationId xmlns:p14="http://schemas.microsoft.com/office/powerpoint/2010/main" val="643569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626CA8-A7F1-4A52-BDF2-C97431D4F8EE}" type="datetimeFigureOut">
              <a:rPr lang="en-GB" smtClean="0"/>
              <a:t>18/04/2021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626CA8-A7F1-4A52-BDF2-C97431D4F8EE}"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626CA8-A7F1-4A52-BDF2-C97431D4F8EE}" type="datetimeFigureOut">
              <a:rPr lang="en-GB" smtClean="0"/>
              <a:t>18/04/2021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5626CA8-A7F1-4A52-BDF2-C97431D4F8EE}" type="datetimeFigureOut">
              <a:rPr lang="en-GB" smtClean="0"/>
              <a:t>18/04/2021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26CA8-A7F1-4A52-BDF2-C97431D4F8EE}" type="datetimeFigureOut">
              <a:rPr lang="en-GB" smtClean="0"/>
              <a:t>18/04/2021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26CA8-A7F1-4A52-BDF2-C97431D4F8EE}"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626CA8-A7F1-4A52-BDF2-C97431D4F8EE}" type="datetimeFigureOut">
              <a:rPr lang="en-GB" smtClean="0"/>
              <a:t>18/04/2021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07C245-3613-47AB-B352-9B68DE888CE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26CA8-A7F1-4A52-BDF2-C97431D4F8EE}" type="datetimeFigureOut">
              <a:rPr lang="en-GB" smtClean="0"/>
              <a:t>18/04/2021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7C245-3613-47AB-B352-9B68DE888CE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ctrTitle"/>
          </p:nvPr>
        </p:nvSpPr>
        <p:spPr>
          <a:xfrm>
            <a:off x="87312" y="39393"/>
            <a:ext cx="11900851" cy="1096614"/>
          </a:xfrm>
          <a:solidFill>
            <a:srgbClr val="006BA5"/>
          </a:solidFill>
          <a:ln>
            <a:solidFill>
              <a:srgbClr val="00426B"/>
            </a:solidFill>
          </a:ln>
        </p:spPr>
        <p:txBody>
          <a:bodyPr>
            <a:noAutofit/>
          </a:bodyPr>
          <a:lstStyle/>
          <a:p>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br>
              <a:rPr lang="en-US" altLang="en-US" sz="1700" b="1" dirty="0">
                <a:solidFill>
                  <a:schemeClr val="bg1"/>
                </a:solidFill>
                <a:latin typeface="Arial" panose="020B0604020202020204" pitchFamily="34" charset="0"/>
                <a:cs typeface="Arial" panose="020B0604020202020204" pitchFamily="34" charset="0"/>
              </a:rPr>
            </a:br>
            <a:r>
              <a:rPr lang="en-GB" sz="2400" b="1" dirty="0">
                <a:solidFill>
                  <a:schemeClr val="bg1"/>
                </a:solidFill>
                <a:latin typeface="+mn-lt"/>
              </a:rPr>
              <a:t>Compliance with fasting guidelines in adult patients undergoing elective surgeries</a:t>
            </a:r>
            <a:br>
              <a:rPr lang="en-GB" sz="1800" dirty="0">
                <a:latin typeface="+mn-lt"/>
              </a:rPr>
            </a:br>
            <a:br>
              <a:rPr lang="en-US" altLang="en-US" sz="1700" dirty="0">
                <a:solidFill>
                  <a:schemeClr val="bg1"/>
                </a:solidFill>
                <a:latin typeface="+mn-lt"/>
                <a:cs typeface="Arial" panose="020B0604020202020204" pitchFamily="34" charset="0"/>
              </a:rPr>
            </a:br>
            <a:r>
              <a:rPr sz="1000" dirty="0">
                <a:solidFill>
                  <a:schemeClr val="bg1"/>
                </a:solidFill>
                <a:latin typeface="+mn-lt"/>
                <a:cs typeface="Arial" panose="020B0604020202020204" pitchFamily="34" charset="0"/>
              </a:rPr>
              <a:t>Singh, Manpree</a:t>
            </a:r>
            <a:r>
              <a:rPr lang="en-US" sz="1000" dirty="0">
                <a:solidFill>
                  <a:schemeClr val="bg1"/>
                </a:solidFill>
                <a:latin typeface="+mn-lt"/>
                <a:cs typeface="Arial" panose="020B0604020202020204" pitchFamily="34" charset="0"/>
              </a:rPr>
              <a:t>t</a:t>
            </a:r>
            <a:r>
              <a:rPr lang="en-US" sz="1000" baseline="30000" dirty="0">
                <a:solidFill>
                  <a:schemeClr val="bg1"/>
                </a:solidFill>
                <a:latin typeface="+mn-lt"/>
                <a:cs typeface="Arial" panose="020B0604020202020204" pitchFamily="34" charset="0"/>
              </a:rPr>
              <a:t>1</a:t>
            </a:r>
            <a:r>
              <a:rPr lang="en-US" sz="1000" dirty="0">
                <a:solidFill>
                  <a:schemeClr val="bg1"/>
                </a:solidFill>
                <a:latin typeface="+mn-lt"/>
                <a:cs typeface="Arial" panose="020B0604020202020204" pitchFamily="34" charset="0"/>
              </a:rPr>
              <a:t>, </a:t>
            </a:r>
            <a:r>
              <a:rPr lang="en-US" sz="1000" dirty="0" err="1">
                <a:solidFill>
                  <a:schemeClr val="bg1"/>
                </a:solidFill>
                <a:latin typeface="+mn-lt"/>
                <a:cs typeface="Arial" panose="020B0604020202020204" pitchFamily="34" charset="0"/>
              </a:rPr>
              <a:t>Khadanga</a:t>
            </a:r>
            <a:r>
              <a:rPr lang="en-US" sz="1000" dirty="0">
                <a:solidFill>
                  <a:schemeClr val="bg1"/>
                </a:solidFill>
                <a:latin typeface="+mn-lt"/>
                <a:cs typeface="Arial" panose="020B0604020202020204" pitchFamily="34" charset="0"/>
              </a:rPr>
              <a:t> Prashant</a:t>
            </a:r>
            <a:r>
              <a:rPr lang="en-US" sz="1000" baseline="30000" dirty="0">
                <a:solidFill>
                  <a:schemeClr val="bg1"/>
                </a:solidFill>
                <a:latin typeface="+mn-lt"/>
                <a:cs typeface="Arial" panose="020B0604020202020204" pitchFamily="34" charset="0"/>
              </a:rPr>
              <a:t>1</a:t>
            </a:r>
            <a:r>
              <a:rPr lang="en-US" sz="1000" dirty="0">
                <a:solidFill>
                  <a:schemeClr val="bg1"/>
                </a:solidFill>
                <a:latin typeface="+mn-lt"/>
                <a:cs typeface="Arial" panose="020B0604020202020204" pitchFamily="34" charset="0"/>
              </a:rPr>
              <a:t>, </a:t>
            </a:r>
            <a:r>
              <a:rPr lang="en-GB" sz="1000" dirty="0">
                <a:solidFill>
                  <a:schemeClr val="bg1"/>
                </a:solidFill>
                <a:latin typeface="+mn-lt"/>
                <a:cs typeface="Arial" panose="020B0604020202020204" pitchFamily="34" charset="0"/>
              </a:rPr>
              <a:t>Zara Kwan</a:t>
            </a:r>
            <a:r>
              <a:rPr lang="en-US" sz="1000" baseline="30000" dirty="0">
                <a:solidFill>
                  <a:schemeClr val="bg1"/>
                </a:solidFill>
                <a:latin typeface="+mn-lt"/>
                <a:cs typeface="Arial" panose="020B0604020202020204" pitchFamily="34" charset="0"/>
              </a:rPr>
              <a:t>2</a:t>
            </a:r>
            <a:r>
              <a:rPr lang="en-US" sz="1000" dirty="0">
                <a:solidFill>
                  <a:schemeClr val="bg1"/>
                </a:solidFill>
                <a:latin typeface="+mn-lt"/>
                <a:cs typeface="Arial" panose="020B0604020202020204" pitchFamily="34" charset="0"/>
              </a:rPr>
              <a:t>,</a:t>
            </a:r>
            <a:r>
              <a:rPr lang="en-US" sz="1000" baseline="30000" dirty="0">
                <a:solidFill>
                  <a:schemeClr val="bg1"/>
                </a:solidFill>
                <a:latin typeface="+mn-lt"/>
                <a:cs typeface="Arial" panose="020B0604020202020204" pitchFamily="34" charset="0"/>
              </a:rPr>
              <a:t>  </a:t>
            </a:r>
            <a:r>
              <a:rPr lang="en-GB" sz="1000" dirty="0">
                <a:solidFill>
                  <a:schemeClr val="bg1"/>
                </a:solidFill>
                <a:latin typeface="+mn-lt"/>
                <a:cs typeface="Arial" panose="020B0604020202020204" pitchFamily="34" charset="0"/>
              </a:rPr>
              <a:t>Genevieve Judd</a:t>
            </a:r>
            <a:r>
              <a:rPr lang="en-US" sz="1000" baseline="30000" dirty="0">
                <a:solidFill>
                  <a:schemeClr val="bg1"/>
                </a:solidFill>
                <a:latin typeface="+mn-lt"/>
                <a:cs typeface="Arial" panose="020B0604020202020204" pitchFamily="34" charset="0"/>
              </a:rPr>
              <a:t> 2</a:t>
            </a:r>
            <a:br>
              <a:rPr sz="1000" baseline="30000" dirty="0">
                <a:solidFill>
                  <a:schemeClr val="bg1"/>
                </a:solidFill>
                <a:latin typeface="+mn-lt"/>
                <a:cs typeface="Arial" panose="020B0604020202020204" pitchFamily="34" charset="0"/>
              </a:rPr>
            </a:br>
            <a:r>
              <a:rPr lang="en-US" sz="1000" baseline="30000" dirty="0">
                <a:solidFill>
                  <a:schemeClr val="bg1"/>
                </a:solidFill>
                <a:latin typeface="+mn-lt"/>
                <a:cs typeface="Arial" panose="020B0604020202020204" pitchFamily="34" charset="0"/>
              </a:rPr>
              <a:t>12</a:t>
            </a:r>
            <a:r>
              <a:rPr sz="1000" dirty="0">
                <a:solidFill>
                  <a:schemeClr val="bg1"/>
                </a:solidFill>
                <a:latin typeface="+mn-lt"/>
                <a:cs typeface="Arial" panose="020B0604020202020204" pitchFamily="34" charset="0"/>
              </a:rPr>
              <a:t>London North West University Healthcare NHS Trust </a:t>
            </a:r>
            <a:br>
              <a:rPr sz="1000" dirty="0">
                <a:solidFill>
                  <a:schemeClr val="bg1"/>
                </a:solidFill>
                <a:latin typeface="+mn-lt"/>
                <a:cs typeface="Arial" panose="020B0604020202020204" pitchFamily="34" charset="0"/>
              </a:rPr>
            </a:br>
            <a:endParaRPr sz="1000" dirty="0">
              <a:solidFill>
                <a:schemeClr val="bg1"/>
              </a:solidFill>
              <a:latin typeface="+mn-lt"/>
              <a:cs typeface="Arial" panose="020B0604020202020204" pitchFamily="34" charset="0"/>
            </a:endParaRPr>
          </a:p>
        </p:txBody>
      </p:sp>
      <p:sp>
        <p:nvSpPr>
          <p:cNvPr id="8" name="Podtytuł 2"/>
          <p:cNvSpPr>
            <a:spLocks noGrp="1"/>
          </p:cNvSpPr>
          <p:nvPr>
            <p:ph type="subTitle" idx="1"/>
          </p:nvPr>
        </p:nvSpPr>
        <p:spPr>
          <a:xfrm>
            <a:off x="90170" y="1321434"/>
            <a:ext cx="5543464" cy="332927"/>
          </a:xfrm>
          <a:solidFill>
            <a:srgbClr val="006BA5"/>
          </a:solidFill>
          <a:ln>
            <a:solidFill>
              <a:srgbClr val="00426B"/>
            </a:solidFill>
          </a:ln>
        </p:spPr>
        <p:txBody>
          <a:bodyPr>
            <a:noAutofit/>
          </a:bodyPr>
          <a:lstStyle/>
          <a:p>
            <a:r>
              <a:rPr lang="en-US" sz="1600" b="1" dirty="0">
                <a:solidFill>
                  <a:schemeClr val="bg1"/>
                </a:solidFill>
                <a:latin typeface="Arial" panose="020B0604020202020204" pitchFamily="34" charset="0"/>
                <a:cs typeface="Arial" panose="020B0604020202020204" pitchFamily="34" charset="0"/>
              </a:rPr>
              <a:t>Introduction</a:t>
            </a:r>
            <a:endParaRPr lang="pl-PL" sz="1600" b="1" dirty="0">
              <a:solidFill>
                <a:schemeClr val="bg1"/>
              </a:solidFill>
              <a:latin typeface="Arial" panose="020B0604020202020204" pitchFamily="34" charset="0"/>
              <a:cs typeface="Arial" panose="020B0604020202020204" pitchFamily="34" charset="0"/>
            </a:endParaRPr>
          </a:p>
        </p:txBody>
      </p:sp>
      <p:sp>
        <p:nvSpPr>
          <p:cNvPr id="9" name="Podtytuł 2"/>
          <p:cNvSpPr txBox="1"/>
          <p:nvPr/>
        </p:nvSpPr>
        <p:spPr>
          <a:xfrm>
            <a:off x="111181" y="2466142"/>
            <a:ext cx="5546322" cy="254219"/>
          </a:xfrm>
          <a:prstGeom prst="rect">
            <a:avLst/>
          </a:prstGeom>
          <a:solidFill>
            <a:srgbClr val="006BA5"/>
          </a:solidFill>
          <a:ln>
            <a:solidFill>
              <a:srgbClr val="00426B"/>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b="1" dirty="0">
                <a:solidFill>
                  <a:schemeClr val="bg1"/>
                </a:solidFill>
                <a:latin typeface="Arial" panose="020B0604020202020204" pitchFamily="34" charset="0"/>
                <a:cs typeface="Arial" panose="020B0604020202020204" pitchFamily="34" charset="0"/>
              </a:rPr>
              <a:t>Methods</a:t>
            </a:r>
            <a:endParaRPr lang="pl-PL" sz="1600" b="1" dirty="0">
              <a:solidFill>
                <a:schemeClr val="bg1"/>
              </a:solidFill>
              <a:latin typeface="Arial" panose="020B0604020202020204" pitchFamily="34" charset="0"/>
              <a:cs typeface="Arial" panose="020B0604020202020204" pitchFamily="34" charset="0"/>
            </a:endParaRPr>
          </a:p>
        </p:txBody>
      </p:sp>
      <p:sp>
        <p:nvSpPr>
          <p:cNvPr id="10" name="Podtytuł 2"/>
          <p:cNvSpPr txBox="1"/>
          <p:nvPr/>
        </p:nvSpPr>
        <p:spPr>
          <a:xfrm>
            <a:off x="147634" y="4237334"/>
            <a:ext cx="5555739" cy="287181"/>
          </a:xfrm>
          <a:prstGeom prst="rect">
            <a:avLst/>
          </a:prstGeom>
          <a:solidFill>
            <a:srgbClr val="006BA5"/>
          </a:solidFill>
          <a:ln>
            <a:solidFill>
              <a:srgbClr val="00426B"/>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a:solidFill>
                  <a:schemeClr val="bg1"/>
                </a:solidFill>
                <a:latin typeface="Arial" panose="020B0604020202020204" pitchFamily="34" charset="0"/>
                <a:cs typeface="Arial" panose="020B0604020202020204" pitchFamily="34" charset="0"/>
              </a:rPr>
              <a:t>Results</a:t>
            </a:r>
            <a:endParaRPr lang="pl-PL" sz="1600" b="1" dirty="0">
              <a:solidFill>
                <a:schemeClr val="bg1"/>
              </a:solidFill>
              <a:latin typeface="Arial" panose="020B0604020202020204" pitchFamily="34" charset="0"/>
              <a:cs typeface="Arial" panose="020B0604020202020204" pitchFamily="34" charset="0"/>
            </a:endParaRPr>
          </a:p>
        </p:txBody>
      </p:sp>
      <p:sp>
        <p:nvSpPr>
          <p:cNvPr id="12" name="Podtytuł 2"/>
          <p:cNvSpPr txBox="1"/>
          <p:nvPr/>
        </p:nvSpPr>
        <p:spPr>
          <a:xfrm>
            <a:off x="6156219" y="3924259"/>
            <a:ext cx="5831944" cy="346637"/>
          </a:xfrm>
          <a:prstGeom prst="rect">
            <a:avLst/>
          </a:prstGeom>
          <a:solidFill>
            <a:srgbClr val="006BA5"/>
          </a:solidFill>
          <a:ln>
            <a:solidFill>
              <a:srgbClr val="00426B"/>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a:solidFill>
                  <a:schemeClr val="bg1"/>
                </a:solidFill>
                <a:latin typeface="Arial" panose="020B0604020202020204" pitchFamily="34" charset="0"/>
                <a:cs typeface="Arial" panose="020B0604020202020204" pitchFamily="34" charset="0"/>
              </a:rPr>
              <a:t>Discussion</a:t>
            </a:r>
            <a:endParaRPr lang="pl-PL" sz="1600" b="1" dirty="0">
              <a:solidFill>
                <a:schemeClr val="bg1"/>
              </a:solidFill>
              <a:latin typeface="Arial" panose="020B0604020202020204" pitchFamily="34" charset="0"/>
              <a:cs typeface="Arial" panose="020B0604020202020204" pitchFamily="34" charset="0"/>
            </a:endParaRPr>
          </a:p>
        </p:txBody>
      </p:sp>
      <p:sp>
        <p:nvSpPr>
          <p:cNvPr id="13" name="Podtytuł 2"/>
          <p:cNvSpPr txBox="1"/>
          <p:nvPr/>
        </p:nvSpPr>
        <p:spPr>
          <a:xfrm>
            <a:off x="6156219" y="5428311"/>
            <a:ext cx="5831943" cy="283845"/>
          </a:xfrm>
          <a:prstGeom prst="rect">
            <a:avLst/>
          </a:prstGeom>
          <a:solidFill>
            <a:srgbClr val="006BA5"/>
          </a:solidFill>
          <a:ln>
            <a:solidFill>
              <a:srgbClr val="00426B"/>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b="1" dirty="0">
                <a:solidFill>
                  <a:schemeClr val="bg1"/>
                </a:solidFill>
                <a:latin typeface="Arial" panose="020B0604020202020204" pitchFamily="34" charset="0"/>
                <a:cs typeface="Arial" panose="020B0604020202020204" pitchFamily="34" charset="0"/>
              </a:rPr>
              <a:t>References</a:t>
            </a:r>
            <a:endParaRPr lang="pl-PL" sz="1600" b="1" dirty="0">
              <a:solidFill>
                <a:schemeClr val="bg1"/>
              </a:solidFill>
              <a:latin typeface="Arial" panose="020B0604020202020204" pitchFamily="34" charset="0"/>
              <a:cs typeface="Arial" panose="020B0604020202020204" pitchFamily="34" charset="0"/>
            </a:endParaRPr>
          </a:p>
        </p:txBody>
      </p:sp>
      <p:sp>
        <p:nvSpPr>
          <p:cNvPr id="15" name="Prostokąt 20"/>
          <p:cNvSpPr/>
          <p:nvPr/>
        </p:nvSpPr>
        <p:spPr>
          <a:xfrm>
            <a:off x="147637" y="2819654"/>
            <a:ext cx="5568323" cy="1605568"/>
          </a:xfrm>
          <a:prstGeom prst="rect">
            <a:avLst/>
          </a:prstGeom>
        </p:spPr>
        <p:txBody>
          <a:bodyPr wrap="square">
            <a:spAutoFit/>
          </a:bodyPr>
          <a:lstStyle/>
          <a:p>
            <a:pPr marL="171450" indent="-171450" algn="just">
              <a:spcBef>
                <a:spcPts val="1000"/>
              </a:spcBef>
              <a:buFont typeface="Wingdings" panose="05000000000000000000" pitchFamily="2" charset="2"/>
              <a:buChar char="Ø"/>
            </a:pPr>
            <a:r>
              <a:rPr lang="en-US" sz="1000" dirty="0">
                <a:cs typeface="Arial" panose="020B0604020202020204"/>
              </a:rPr>
              <a:t>Standards being audited: </a:t>
            </a:r>
            <a:r>
              <a:rPr lang="en-GB" sz="1000" dirty="0">
                <a:cs typeface="Arial" panose="020B0604020202020204"/>
              </a:rPr>
              <a:t>Ensuring patients to have clear fluids/water 2 hours before the surgery</a:t>
            </a:r>
          </a:p>
          <a:p>
            <a:pPr marL="171450" indent="-171450" algn="just">
              <a:spcBef>
                <a:spcPts val="1000"/>
              </a:spcBef>
              <a:buFont typeface="Wingdings" panose="05000000000000000000" pitchFamily="2" charset="2"/>
              <a:buChar char="Ø"/>
            </a:pPr>
            <a:r>
              <a:rPr lang="en-GB" sz="1000" dirty="0">
                <a:cs typeface="Arial" panose="020B0604020202020204"/>
              </a:rPr>
              <a:t>Diabetic patients to be prioritised when they are being posted  for elective surgeries.</a:t>
            </a:r>
          </a:p>
          <a:p>
            <a:pPr algn="just">
              <a:spcBef>
                <a:spcPct val="50000"/>
              </a:spcBef>
              <a:defRPr/>
            </a:pPr>
            <a:r>
              <a:rPr lang="en-GB" sz="1000" dirty="0">
                <a:cs typeface="Arial" panose="020B0604020202020204" pitchFamily="34" charset="0"/>
              </a:rPr>
              <a:t>A prospective audit was performed over a two-month period at three sites of Northwest London Trust. The data regarding demographics, knowledge, awareness and compliance with fasting guidelines were collected from the patients who were scheduled for elective surgery using a questionnaire distributed to them in the pre-operative area. A separate questionnaire was distributed to RNs to determine their awareness and cause of divergence from fasting guidelines. </a:t>
            </a:r>
          </a:p>
          <a:p>
            <a:pPr lvl="0" algn="just">
              <a:spcBef>
                <a:spcPct val="50000"/>
              </a:spcBef>
              <a:defRPr/>
            </a:pPr>
            <a:endParaRPr kumimoji="0" lang="pl-PL" sz="1000" b="0" i="0" u="none" strike="noStrike" kern="0" cap="none" spc="0" normalizeH="0" baseline="0" noProof="0" dirty="0">
              <a:solidFill>
                <a:schemeClr val="tx1"/>
              </a:solidFill>
              <a:effectLst/>
              <a:uLnTx/>
              <a:uFillTx/>
              <a:latin typeface="Arial" panose="020B0604020202020204" pitchFamily="34" charset="0"/>
              <a:cs typeface="Arial" panose="020B0604020202020204" pitchFamily="34" charset="0"/>
            </a:endParaRPr>
          </a:p>
        </p:txBody>
      </p:sp>
      <p:sp>
        <p:nvSpPr>
          <p:cNvPr id="16" name="Prostokąt 20"/>
          <p:cNvSpPr/>
          <p:nvPr/>
        </p:nvSpPr>
        <p:spPr>
          <a:xfrm>
            <a:off x="147634" y="4524515"/>
            <a:ext cx="5656478" cy="2400657"/>
          </a:xfrm>
          <a:prstGeom prst="rect">
            <a:avLst/>
          </a:prstGeom>
        </p:spPr>
        <p:txBody>
          <a:bodyPr wrap="square">
            <a:spAutoFit/>
          </a:bodyPr>
          <a:lstStyle/>
          <a:p>
            <a:pPr algn="just">
              <a:spcBef>
                <a:spcPct val="50000"/>
              </a:spcBef>
              <a:defRPr/>
            </a:pPr>
            <a:r>
              <a:rPr lang="en-GB" sz="1000" dirty="0"/>
              <a:t>A total of 200 patients and 200 RNs participated in the survey. 93.5% of patients received and read the fasting information. However, there was limitations in patient understanding, with more than 90% were not aware of the standards of fasting guideline. Around 70% received water at least 2 hours prior to the surgery and remaining (30%) did not receive water. They were informed to stay nil by mouth (NBM) after 6 AM. 163/200 (80%) patients believed that preoperative fasting was important and nearly 50% of the participants were aware that adequate fasting was necessary to avoid perioperative complications. Only 24/200 (12%) were diabetic, out of which 63% received oral </a:t>
            </a:r>
            <a:r>
              <a:rPr lang="en-GB" sz="1000" dirty="0" err="1"/>
              <a:t>hypoglycemic</a:t>
            </a:r>
            <a:r>
              <a:rPr lang="en-GB" sz="1000" dirty="0"/>
              <a:t> agents. Only 14/24 diabetic patients were prioritised first on the list while remaining were delayed either due to other diabetics or was 2nd on the list. 84% of RNs accept that their patients didn’t receive water 2 hours prior to surgery. 44% (88/200) of those cases were advised by anaesthetist and remaining cases had surgery with in 1 hour duration. Only 16/200 of patients were found to have prolonged fasting as 50% (8/16) of them misunderstood the fasting rules while 30% due to change in the order of the list.</a:t>
            </a:r>
            <a:endParaRPr lang="en-US" sz="1000" dirty="0">
              <a:latin typeface="Arial" panose="020B0604020202020204" pitchFamily="34" charset="0"/>
              <a:cs typeface="Arial" panose="020B0604020202020204" pitchFamily="34" charset="0"/>
            </a:endParaRPr>
          </a:p>
          <a:p>
            <a:pPr algn="just">
              <a:spcBef>
                <a:spcPct val="50000"/>
              </a:spcBef>
              <a:defRPr/>
            </a:pPr>
            <a:endParaRPr lang="en-GB" sz="1000" dirty="0">
              <a:latin typeface="Arial" panose="020B0604020202020204" pitchFamily="34" charset="0"/>
              <a:cs typeface="Arial" panose="020B0604020202020204" pitchFamily="34" charset="0"/>
            </a:endParaRPr>
          </a:p>
          <a:p>
            <a:pPr lvl="0" algn="just">
              <a:spcBef>
                <a:spcPct val="50000"/>
              </a:spcBef>
              <a:defRPr/>
            </a:pPr>
            <a:endParaRPr kumimoji="0" sz="1000" b="0" i="0" u="none" strike="noStrike" kern="0" cap="none" spc="0" normalizeH="0" baseline="0" dirty="0">
              <a:solidFill>
                <a:prstClr val="black"/>
              </a:solidFill>
              <a:latin typeface="Arial" panose="020B0604020202020204" pitchFamily="34" charset="0"/>
              <a:cs typeface="Arial" panose="020B0604020202020204" pitchFamily="34" charset="0"/>
            </a:endParaRPr>
          </a:p>
        </p:txBody>
      </p:sp>
      <p:sp>
        <p:nvSpPr>
          <p:cNvPr id="17" name="Prostokąt 23"/>
          <p:cNvSpPr/>
          <p:nvPr/>
        </p:nvSpPr>
        <p:spPr>
          <a:xfrm>
            <a:off x="6156219" y="5770355"/>
            <a:ext cx="5831943" cy="1015663"/>
          </a:xfrm>
          <a:prstGeom prst="rect">
            <a:avLst/>
          </a:prstGeom>
        </p:spPr>
        <p:txBody>
          <a:bodyPr wrap="square">
            <a:spAutoFit/>
          </a:bodyPr>
          <a:lstStyle/>
          <a:p>
            <a:pPr marL="228600" indent="-228600">
              <a:buAutoNum type="arabicPeriod"/>
            </a:pPr>
            <a:r>
              <a:rPr lang="en-GB" sz="1000" dirty="0">
                <a:cs typeface="Arial" panose="020B0604020202020204" pitchFamily="34" charset="0"/>
              </a:rPr>
              <a:t>American Society of Anaesthesiologists. Practice Guidelines for Preoperative Fasting and the Use of Pharmacologic Agents to Reduce the Risk of Pulmonary Aspiration. </a:t>
            </a:r>
            <a:r>
              <a:rPr lang="en-GB" sz="1000" i="1" dirty="0" err="1">
                <a:cs typeface="Arial" panose="020B0604020202020204" pitchFamily="34" charset="0"/>
              </a:rPr>
              <a:t>Anesthesiology</a:t>
            </a:r>
            <a:r>
              <a:rPr lang="en-GB" sz="1000" i="1" dirty="0">
                <a:cs typeface="Arial" panose="020B0604020202020204" pitchFamily="34" charset="0"/>
              </a:rPr>
              <a:t>.</a:t>
            </a:r>
            <a:r>
              <a:rPr lang="en-GB" sz="1000" dirty="0">
                <a:cs typeface="Arial" panose="020B0604020202020204" pitchFamily="34" charset="0"/>
              </a:rPr>
              <a:t> 2011; 114: 495-511 </a:t>
            </a:r>
          </a:p>
          <a:p>
            <a:pPr marL="228600" indent="-228600">
              <a:buAutoNum type="arabicPeriod"/>
            </a:pPr>
            <a:r>
              <a:rPr lang="en-GB" sz="1000" dirty="0"/>
              <a:t>Smith I, </a:t>
            </a:r>
            <a:r>
              <a:rPr lang="en-GB" sz="1000" dirty="0" err="1"/>
              <a:t>Kranke</a:t>
            </a:r>
            <a:r>
              <a:rPr lang="en-GB" sz="1000" dirty="0"/>
              <a:t> P, Murat I, et al. Perioperative fasting in adults and children: Guidelines from the </a:t>
            </a:r>
            <a:r>
              <a:rPr lang="en-GB" sz="1000" dirty="0" err="1"/>
              <a:t>european</a:t>
            </a:r>
            <a:r>
              <a:rPr lang="en-GB" sz="1000" dirty="0"/>
              <a:t> society of anaesthesiology. </a:t>
            </a:r>
            <a:r>
              <a:rPr lang="en-GB" sz="1000" dirty="0" err="1"/>
              <a:t>Eur</a:t>
            </a:r>
            <a:r>
              <a:rPr lang="en-GB" sz="1000" dirty="0"/>
              <a:t> J </a:t>
            </a:r>
            <a:r>
              <a:rPr lang="en-GB" sz="1000" dirty="0" err="1"/>
              <a:t>Anaesthesiol</a:t>
            </a:r>
            <a:r>
              <a:rPr lang="en-GB" sz="1000" dirty="0"/>
              <a:t>. 2011; 28(8):556-569</a:t>
            </a:r>
            <a:endParaRPr lang="en-GB" sz="1000" dirty="0">
              <a:cs typeface="Arial" panose="020B0604020202020204" pitchFamily="34" charset="0"/>
            </a:endParaRPr>
          </a:p>
          <a:p>
            <a:pPr marL="228600" indent="-228600">
              <a:buFontTx/>
              <a:buAutoNum type="arabicPeriod"/>
            </a:pPr>
            <a:r>
              <a:rPr lang="en-GB" sz="1000" dirty="0">
                <a:cs typeface="Arial" panose="020B0604020202020204" pitchFamily="34" charset="0"/>
              </a:rPr>
              <a:t>Pre‐operative fasting in adults and children: clinical practice and guidelines. Anaesthesia 2019; 74: 83–88</a:t>
            </a:r>
          </a:p>
          <a:p>
            <a:pPr marL="228600" indent="-228600">
              <a:buFontTx/>
              <a:buAutoNum type="arabicPeriod"/>
            </a:pPr>
            <a:endParaRPr lang="en-GB" sz="1000" dirty="0">
              <a:cs typeface="Arial" panose="020B0604020202020204" pitchFamily="34" charset="0"/>
            </a:endParaRPr>
          </a:p>
        </p:txBody>
      </p:sp>
      <p:sp>
        <p:nvSpPr>
          <p:cNvPr id="19" name="Prostokąt 20"/>
          <p:cNvSpPr/>
          <p:nvPr/>
        </p:nvSpPr>
        <p:spPr>
          <a:xfrm>
            <a:off x="135052" y="1725294"/>
            <a:ext cx="5498581" cy="707886"/>
          </a:xfrm>
          <a:prstGeom prst="rect">
            <a:avLst/>
          </a:prstGeom>
        </p:spPr>
        <p:txBody>
          <a:bodyPr wrap="square">
            <a:spAutoFit/>
          </a:bodyPr>
          <a:lstStyle/>
          <a:p>
            <a:pPr lvl="0" algn="just">
              <a:defRPr/>
            </a:pPr>
            <a:r>
              <a:rPr lang="en-GB" sz="1000" dirty="0"/>
              <a:t>International fasting guidance</a:t>
            </a:r>
            <a:r>
              <a:rPr lang="en-US" sz="1000" baseline="30000" dirty="0">
                <a:latin typeface="Arial" panose="020B0604020202020204" pitchFamily="34" charset="0"/>
                <a:cs typeface="Arial" panose="020B0604020202020204" pitchFamily="34" charset="0"/>
              </a:rPr>
              <a:t> 1,2</a:t>
            </a:r>
            <a:r>
              <a:rPr lang="en-GB" sz="1000" dirty="0"/>
              <a:t> advocates the avoidance of prolonged fasting due to its negative impact on perioperative outcome. The aim of this audit was to determine the knowledge and adherence of patients and registered nurses (RNs) to national and local fasting guidelines prior to elective surgeries and also a</a:t>
            </a:r>
            <a:r>
              <a:rPr lang="en-GB" sz="1000" dirty="0">
                <a:cs typeface="Arial" panose="020B0604020202020204"/>
              </a:rPr>
              <a:t>uditing diabetic patients</a:t>
            </a:r>
            <a:r>
              <a:rPr lang="en-US" altLang="en-GB" sz="1000" dirty="0">
                <a:cs typeface="Arial" panose="020B0604020202020204"/>
              </a:rPr>
              <a:t>'</a:t>
            </a:r>
            <a:r>
              <a:rPr lang="en-GB" sz="1000" dirty="0">
                <a:cs typeface="Arial" panose="020B0604020202020204"/>
              </a:rPr>
              <a:t> fasting status to avoid prolonged fasting.</a:t>
            </a:r>
            <a:endParaRPr lang="en-US" sz="1000" baseline="30000" dirty="0">
              <a:cs typeface="Arial" panose="020B0604020202020204" pitchFamily="34" charset="0"/>
            </a:endParaRPr>
          </a:p>
        </p:txBody>
      </p:sp>
      <p:sp>
        <p:nvSpPr>
          <p:cNvPr id="22" name="Prostokąt 20"/>
          <p:cNvSpPr/>
          <p:nvPr/>
        </p:nvSpPr>
        <p:spPr>
          <a:xfrm>
            <a:off x="6137329" y="4258760"/>
            <a:ext cx="5850837" cy="1323439"/>
          </a:xfrm>
          <a:prstGeom prst="rect">
            <a:avLst/>
          </a:prstGeom>
        </p:spPr>
        <p:txBody>
          <a:bodyPr wrap="square">
            <a:spAutoFit/>
          </a:bodyPr>
          <a:lstStyle/>
          <a:p>
            <a:pPr algn="just"/>
            <a:r>
              <a:rPr lang="en-GB" sz="1000" dirty="0"/>
              <a:t>It is widely recognised that prolonged fasting for elective surgery could have detrimental metabolic and behavioural effects in adults</a:t>
            </a:r>
            <a:r>
              <a:rPr lang="en-US" sz="1000" baseline="30000" dirty="0">
                <a:cs typeface="Arial" panose="020B0604020202020204" pitchFamily="34" charset="0"/>
              </a:rPr>
              <a:t>3</a:t>
            </a:r>
            <a:r>
              <a:rPr lang="en-GB" sz="1000" dirty="0"/>
              <a:t>. So, we recommend firstly, </a:t>
            </a:r>
            <a:r>
              <a:rPr lang="en-US" altLang="en-GB" sz="1000" dirty="0"/>
              <a:t>providing leaflets explaining the guidelines to the patients regarding fasting prior to surgery </a:t>
            </a:r>
            <a:r>
              <a:rPr lang="en-US" altLang="en-GB" sz="1000" dirty="0">
                <a:sym typeface="+mn-ea"/>
              </a:rPr>
              <a:t>in the language they can understand easily and</a:t>
            </a:r>
            <a:r>
              <a:rPr lang="en-US" altLang="en-GB" sz="1000" dirty="0"/>
              <a:t> encouraging them to receive water at least 2 hours before surgery </a:t>
            </a:r>
            <a:r>
              <a:rPr lang="en-US" sz="1000" dirty="0"/>
              <a:t>a</a:t>
            </a:r>
            <a:r>
              <a:rPr lang="en-US" altLang="en-GB" sz="1000" dirty="0"/>
              <a:t>voiding prolonged fasting . </a:t>
            </a:r>
            <a:r>
              <a:rPr lang="en-US" altLang="en-GB" sz="1000" dirty="0">
                <a:sym typeface="+mn-ea"/>
              </a:rPr>
              <a:t>Diabetic patients to be </a:t>
            </a:r>
            <a:r>
              <a:rPr lang="en-US" altLang="en-GB" sz="1000" dirty="0" err="1">
                <a:sym typeface="+mn-ea"/>
              </a:rPr>
              <a:t>prioritised</a:t>
            </a:r>
            <a:r>
              <a:rPr lang="en-US" altLang="en-GB" sz="1000" dirty="0">
                <a:sym typeface="+mn-ea"/>
              </a:rPr>
              <a:t> and placed first on the surgical list. </a:t>
            </a:r>
            <a:r>
              <a:rPr lang="en-US" altLang="en-GB" sz="1000" dirty="0"/>
              <a:t>This will </a:t>
            </a:r>
            <a:r>
              <a:rPr lang="en-GB" sz="1000" dirty="0"/>
              <a:t>result in reducing the predictable metabolic consequences of unnecessary prolonged fasting, such as dehydration, ketoacidosis, and hypoglycaemia</a:t>
            </a:r>
            <a:r>
              <a:rPr lang="en-US" sz="1000" baseline="30000" dirty="0">
                <a:cs typeface="Arial" panose="020B0604020202020204" pitchFamily="34" charset="0"/>
              </a:rPr>
              <a:t> 2,3</a:t>
            </a:r>
            <a:r>
              <a:rPr lang="en-GB" sz="1000" dirty="0"/>
              <a:t> .  </a:t>
            </a:r>
          </a:p>
          <a:p>
            <a:pPr algn="just"/>
            <a:r>
              <a:rPr lang="en-GB" sz="1000" dirty="0"/>
              <a:t>Acknowledgement of sources of funding- No grants involved.</a:t>
            </a:r>
          </a:p>
          <a:p>
            <a:pPr algn="just"/>
            <a:r>
              <a:rPr lang="en-GB" sz="1000" dirty="0"/>
              <a:t>	</a:t>
            </a:r>
            <a:endParaRPr lang="en-US" altLang="en-GB" sz="1000" dirty="0"/>
          </a:p>
        </p:txBody>
      </p:sp>
      <p:graphicFrame>
        <p:nvGraphicFramePr>
          <p:cNvPr id="18" name="Content Placeholder 4"/>
          <p:cNvGraphicFramePr>
            <a:graphicFrameLocks noGrp="1"/>
          </p:cNvGraphicFramePr>
          <p:nvPr>
            <p:extLst>
              <p:ext uri="{D42A27DB-BD31-4B8C-83A1-F6EECF244321}">
                <p14:modId xmlns:p14="http://schemas.microsoft.com/office/powerpoint/2010/main" val="1150006952"/>
              </p:ext>
            </p:extLst>
          </p:nvPr>
        </p:nvGraphicFramePr>
        <p:xfrm>
          <a:off x="6143632" y="1337311"/>
          <a:ext cx="3170850" cy="12063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Chart 25"/>
          <p:cNvGraphicFramePr/>
          <p:nvPr>
            <p:extLst>
              <p:ext uri="{D42A27DB-BD31-4B8C-83A1-F6EECF244321}">
                <p14:modId xmlns:p14="http://schemas.microsoft.com/office/powerpoint/2010/main" val="2205011123"/>
              </p:ext>
            </p:extLst>
          </p:nvPr>
        </p:nvGraphicFramePr>
        <p:xfrm>
          <a:off x="9384224" y="1344059"/>
          <a:ext cx="1410346" cy="11949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Content Placeholder 6"/>
          <p:cNvGraphicFramePr>
            <a:graphicFrameLocks noGrp="1"/>
          </p:cNvGraphicFramePr>
          <p:nvPr>
            <p:extLst>
              <p:ext uri="{D42A27DB-BD31-4B8C-83A1-F6EECF244321}">
                <p14:modId xmlns:p14="http://schemas.microsoft.com/office/powerpoint/2010/main" val="1352552310"/>
              </p:ext>
            </p:extLst>
          </p:nvPr>
        </p:nvGraphicFramePr>
        <p:xfrm>
          <a:off x="6143632" y="2630918"/>
          <a:ext cx="2848920" cy="125210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9" name="Chart 28"/>
          <p:cNvGraphicFramePr/>
          <p:nvPr>
            <p:extLst>
              <p:ext uri="{D42A27DB-BD31-4B8C-83A1-F6EECF244321}">
                <p14:modId xmlns:p14="http://schemas.microsoft.com/office/powerpoint/2010/main" val="173927261"/>
              </p:ext>
            </p:extLst>
          </p:nvPr>
        </p:nvGraphicFramePr>
        <p:xfrm>
          <a:off x="10864313" y="1344059"/>
          <a:ext cx="1123849" cy="119957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ontent Placeholder 13"/>
          <p:cNvGraphicFramePr>
            <a:graphicFrameLocks noGrp="1"/>
          </p:cNvGraphicFramePr>
          <p:nvPr>
            <p:extLst>
              <p:ext uri="{D42A27DB-BD31-4B8C-83A1-F6EECF244321}">
                <p14:modId xmlns:p14="http://schemas.microsoft.com/office/powerpoint/2010/main" val="2269263819"/>
              </p:ext>
            </p:extLst>
          </p:nvPr>
        </p:nvGraphicFramePr>
        <p:xfrm>
          <a:off x="9051009" y="2630918"/>
          <a:ext cx="1542083" cy="125210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ext uri="{D42A27DB-BD31-4B8C-83A1-F6EECF244321}">
                <p14:modId xmlns:p14="http://schemas.microsoft.com/office/powerpoint/2010/main" val="793864230"/>
              </p:ext>
            </p:extLst>
          </p:nvPr>
        </p:nvGraphicFramePr>
        <p:xfrm>
          <a:off x="10651549" y="2630918"/>
          <a:ext cx="1336614" cy="1252106"/>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700</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            Compliance with fasting guidelines in adult patients undergoing elective surgeries  Singh, Manpreet1, Khadanga Prashant1, Zara Kwan2,  Genevieve Judd 2 12London North West University Healthcare NHS Trust  </vt:lpstr>
    </vt:vector>
  </TitlesOfParts>
  <Company>Congrex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Title Abstract Title continued Researchers’/Presenters’ Names Institution/Organization/Company</dc:title>
  <dc:creator>Administrator</dc:creator>
  <cp:lastModifiedBy>Manpreet Singh</cp:lastModifiedBy>
  <cp:revision>71</cp:revision>
  <dcterms:created xsi:type="dcterms:W3CDTF">2015-10-23T10:49:00Z</dcterms:created>
  <dcterms:modified xsi:type="dcterms:W3CDTF">2021-04-18T10:07:20Z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1033-11.2.0.9747</vt:lpwstr>
  </property>
</Properties>
</file>